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35" r:id="rId5"/>
    <p:sldId id="336" r:id="rId6"/>
    <p:sldId id="337" r:id="rId7"/>
    <p:sldId id="351" r:id="rId8"/>
    <p:sldId id="339" r:id="rId9"/>
    <p:sldId id="348" r:id="rId10"/>
    <p:sldId id="349" r:id="rId11"/>
    <p:sldId id="350" r:id="rId12"/>
    <p:sldId id="352" r:id="rId13"/>
    <p:sldId id="340" r:id="rId14"/>
    <p:sldId id="353" r:id="rId15"/>
    <p:sldId id="354" r:id="rId16"/>
    <p:sldId id="355" r:id="rId17"/>
    <p:sldId id="356" r:id="rId18"/>
    <p:sldId id="357" r:id="rId19"/>
    <p:sldId id="358" r:id="rId20"/>
    <p:sldId id="359" r:id="rId21"/>
    <p:sldId id="360" r:id="rId22"/>
    <p:sldId id="361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394" autoAdjust="0"/>
  </p:normalViewPr>
  <p:slideViewPr>
    <p:cSldViewPr snapToGrid="0">
      <p:cViewPr varScale="1">
        <p:scale>
          <a:sx n="78" d="100"/>
          <a:sy n="78" d="100"/>
        </p:scale>
        <p:origin x="878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8/14/2025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8/14/2025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5" r:id="rId3"/>
    <p:sldLayoutId id="2147483696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65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1616" y="960120"/>
            <a:ext cx="5221224" cy="3056343"/>
          </a:xfrm>
        </p:spPr>
        <p:txBody>
          <a:bodyPr/>
          <a:lstStyle/>
          <a:p>
            <a:r>
              <a:rPr lang="en-US" dirty="0"/>
              <a:t>Task 6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Model development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18860-5C47-090C-0869-BD99B335B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49ED-0A35-52E8-B470-BB678638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Model development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9302F9-282C-B699-20B5-E7EFB07EEA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Polynomial Linear Regression</a:t>
            </a:r>
          </a:p>
          <a:p>
            <a:r>
              <a:rPr lang="en-US" dirty="0"/>
              <a:t>Random forest</a:t>
            </a:r>
            <a:r>
              <a:rPr lang="ar-EG" dirty="0"/>
              <a:t> </a:t>
            </a:r>
            <a:r>
              <a:rPr lang="en-US" dirty="0"/>
              <a:t>Regression</a:t>
            </a:r>
          </a:p>
          <a:p>
            <a:r>
              <a:rPr lang="en-US" dirty="0"/>
              <a:t>Gradient Boosting Regression</a:t>
            </a:r>
            <a:endParaRPr lang="ar-EG" dirty="0"/>
          </a:p>
          <a:p>
            <a:r>
              <a:rPr lang="en-US" dirty="0"/>
              <a:t>XGB Boost </a:t>
            </a:r>
          </a:p>
          <a:p>
            <a:r>
              <a:rPr lang="en-US" dirty="0"/>
              <a:t>ADA Boost</a:t>
            </a:r>
          </a:p>
          <a:p>
            <a:r>
              <a:rPr lang="en-US" dirty="0"/>
              <a:t>Decision Tree Boosting</a:t>
            </a:r>
          </a:p>
          <a:p>
            <a:pPr marL="0" indent="0">
              <a:buNone/>
            </a:pPr>
            <a:endParaRPr lang="ar-EG" dirty="0"/>
          </a:p>
          <a:p>
            <a:endParaRPr lang="ar-EG" dirty="0"/>
          </a:p>
          <a:p>
            <a:pPr marL="0" indent="0">
              <a:buNone/>
            </a:pPr>
            <a:endParaRPr lang="ar-EG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8E48E2-612E-890F-91D4-F84A5A1D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2E990-A8F9-8879-907D-AE8D42B6B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C6169-7A84-1E48-61A4-CDFE57D6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Model Development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010921-C005-0697-D886-14B934A3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549F60-05E0-E573-EEEA-7FBA91A84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52" y="2122626"/>
            <a:ext cx="4553585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585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AD3EC-D7F0-0BB3-55F1-22A983D02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0B688-C168-3F83-9163-17EBABA56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Model Development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597047-1113-6369-DEDC-3E31A708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7064C8-55D4-6E7E-D6C8-0B73A1FD1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64" y="2089591"/>
            <a:ext cx="5191850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5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0BC76D-3980-5E21-1278-DA9CA5070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D78E-9661-4D1F-AD30-BD9583B12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Model Development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88D70E-F543-3F6A-793D-F9CA933B9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4F099-EDC7-B9B9-D924-DF7BE4F34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64" y="2121751"/>
            <a:ext cx="6620799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39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32DA0-EC4C-9AE2-C0E7-5B0474E267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26E2B-F4C5-35EC-96B8-153D6BA2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Model Development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716A4B-5543-4081-1416-1B9631C1E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9D17BF-E7C2-8681-E204-A7BDE931B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484" y="3876130"/>
            <a:ext cx="10031225" cy="120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44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89A45-5BF4-2C8F-F44E-388D38539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14FBB-48E6-3E20-83DC-14A51A822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Model Development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977082-372F-BDDC-5A5D-859C2585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45AEA9-C8D6-C4D3-BA39-518F50AFD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79" y="3232194"/>
            <a:ext cx="8773749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40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90B42-E350-3A19-29AA-DD7B5E0AD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B1D82-F3C1-E754-34A0-370A4658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Model Development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652B15-386C-F589-EF1C-CCB2C1D11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9C201-DA94-46C0-A021-259475C99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05" y="2096406"/>
            <a:ext cx="8754697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01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3524B-9E9A-22FF-3243-2814F0D64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0B23-A997-A1C8-3CEE-61828AE49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Model Evaluation and Comparison</a:t>
            </a:r>
            <a:br>
              <a:rPr lang="en-US" dirty="0"/>
            </a:b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A9049E-636A-0267-FCF5-93E0755139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221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A5726-A641-BC0C-E48D-9AD1E6BA3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5A09A-57DA-A70E-DDA5-A4DB6628C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Linear regression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1E53A7-215C-DD68-7278-1371AF9A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E05F33-5C7C-77F7-3C12-4F19FECE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64" y="2047202"/>
            <a:ext cx="6325483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66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Steps of work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Data Preparation</a:t>
            </a:r>
          </a:p>
          <a:p>
            <a:r>
              <a:rPr lang="en-US" dirty="0"/>
              <a:t>Model Development</a:t>
            </a:r>
          </a:p>
          <a:p>
            <a:r>
              <a:rPr lang="en-US" dirty="0"/>
              <a:t>Model Evaluation and Comparison</a:t>
            </a:r>
          </a:p>
          <a:p>
            <a:r>
              <a:rPr lang="en-US" dirty="0"/>
              <a:t>Interface Design and Implementation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0AEBD-75E6-1C4A-C8FA-CF2BD078C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1D72-E437-676C-83A9-7E8855554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Linear polynomial regression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19D5D-C23D-C047-F69A-ADA92CB5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62C8B1-8D0E-362A-9B61-D6747DC70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52" y="1483457"/>
            <a:ext cx="5229955" cy="476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47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0E77E-7597-F962-1F15-CE11CA7AB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A80D5-D4C2-3445-32CC-20ADC8671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Random forest regression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D5D72F-EE5F-A215-012A-2148EAA08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6B823-A861-58E5-F379-5B4029E4B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352" y="1720727"/>
            <a:ext cx="6582694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735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B83EE-D980-A866-AEB9-22D3A7BF9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5B035-027E-E6E7-C726-D976A636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Model evaluation and comparison 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2B4AC-BF46-8A3E-94E5-A4EB43405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61397-1F1B-9E3B-600B-20AC106C6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64" y="1399032"/>
            <a:ext cx="5238440" cy="480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0126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31F49-D443-D141-A973-E2AFC4C62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9A258-4446-83A3-BA6A-307863676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Model evaluation and comparison 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D42F4F-40CB-ACD9-CCEA-AD51044F0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BDB723-A311-5D6F-6747-2E970D41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15" y="1399032"/>
            <a:ext cx="5262685" cy="48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62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E6BA94-7D3A-F87A-E54B-C2EC2CE2E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3A73A-980A-1A8A-250F-1DD584C4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Model evaluation and comparison 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8973AE-E815-1C36-1642-C1DEF25F9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17EAAA-5F15-4742-B9B8-D8556721E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15" y="1399032"/>
            <a:ext cx="5262685" cy="48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099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D541F-6E7A-5137-1D5D-DAAF843A7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7288F-EA8E-BDFD-0ECC-D078D67B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Model evaluation and comparison 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8DC07-B46C-EC16-97A8-D1EDFC5DD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46E4C3-1EB9-0F99-AC99-546F9BEE5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15" y="1399032"/>
            <a:ext cx="5262685" cy="481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73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C2DEF-F48A-6B3E-3789-8CF428F7D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F5A83-E1CD-C55F-4584-9105A9C4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Interface design and implementation</a:t>
            </a:r>
            <a:br>
              <a:rPr lang="en-US" dirty="0"/>
            </a:b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44CE56-B945-5515-26CA-69ACFCCB6D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185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15924-2D35-BBE9-96B2-2BF16D703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3AB6B-58D4-4CE2-90CB-557FF426E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Interface design and implementation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068E01-A550-4734-AE53-71C914F63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F6B389-EBBC-6D6A-5A7A-B863A1E32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90" y="1489189"/>
            <a:ext cx="8297380" cy="466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79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Taxi Fare Estimation</a:t>
            </a:r>
          </a:p>
        </p:txBody>
      </p:sp>
      <p:pic>
        <p:nvPicPr>
          <p:cNvPr id="6" name="Picture Placeholder 5" descr="A yellow taxi on the road&#10;&#10;AI-generated content may be incorrect.">
            <a:extLst>
              <a:ext uri="{FF2B5EF4-FFF2-40B4-BE49-F238E27FC236}">
                <a16:creationId xmlns:a16="http://schemas.microsoft.com/office/drawing/2014/main" id="{8D25EBE2-63C7-CA45-EC41-FC6287B2C0D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803" r="38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FCF46-B56E-A9B5-E8E0-AC2C2E75A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1EABD-4BA1-0760-07F6-5446AE814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Prepration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AD3AD0-3536-3193-6447-A2630C5DE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91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Data preparation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/>
          <a:lstStyle/>
          <a:p>
            <a:r>
              <a:rPr lang="en-US" dirty="0"/>
              <a:t>Removing Outliers </a:t>
            </a:r>
          </a:p>
          <a:p>
            <a:r>
              <a:rPr lang="en-US" dirty="0"/>
              <a:t>Strings encoding</a:t>
            </a:r>
          </a:p>
          <a:p>
            <a:r>
              <a:rPr lang="en-US" dirty="0"/>
              <a:t>Dropping irrelevant columns</a:t>
            </a:r>
            <a:endParaRPr lang="ar-EG" dirty="0"/>
          </a:p>
          <a:p>
            <a:r>
              <a:rPr lang="en-US" dirty="0"/>
              <a:t>Data Splitting </a:t>
            </a:r>
            <a:endParaRPr lang="ar-EG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94FD2-74F5-1501-64AC-5F5E61575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1EF60-B657-4FE9-7B8E-879D8F7FB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Data preparation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6135E-98CD-F151-C61A-010DEE887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AC77F5-7358-C7CC-C24E-0069759E1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370" y="1972150"/>
            <a:ext cx="7753004" cy="316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54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8A1CD-274E-2F44-FB18-ACE49135B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0097-AB4E-5903-FE49-39F14B39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Data preparation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E802E2-9D9E-15B6-7984-B3CBE005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9D9FC-EA6C-E4B6-E857-9C12189D3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94" y="1606016"/>
            <a:ext cx="3896269" cy="2505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400851-5A48-195D-7FBD-EA2AE2264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754" y="1606016"/>
            <a:ext cx="4324954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75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CBA86-84BC-737A-8DF6-4167E2FCB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7FCD1-6495-8C30-6F1B-89C9E1A5A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Data preparation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A9141F-8FF0-89EE-9602-15ECEEA7F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F4E238-C0AC-1CC8-9CA1-865D605EC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580" y="2714521"/>
            <a:ext cx="10028255" cy="156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390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587F4-48DA-F255-467E-5781F341F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64353-33CD-F7C1-A178-4ADEDBD61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Data preparation</a:t>
            </a:r>
            <a:endParaRPr lang="en-ZA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926FAD-7B97-9F08-9562-CA345C25B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085E8D-F5C3-5F7B-6F37-BAEED3B1C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668" y="1590244"/>
            <a:ext cx="5391902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9999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{31BBA4AA-D561-489B-8C8A-1AA27C16A03C}TFb05bf529-a1dc-42d5-b9d6-8a1e9569dd9caf6e7d0f_win32-c3c9796a48f5</Template>
  <TotalTime>143</TotalTime>
  <Words>134</Words>
  <Application>Microsoft Office PowerPoint</Application>
  <PresentationFormat>Widescreen</PresentationFormat>
  <Paragraphs>65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Avenir Next LT Pro Light</vt:lpstr>
      <vt:lpstr>Calibri</vt:lpstr>
      <vt:lpstr>Posterama</vt:lpstr>
      <vt:lpstr>Custom</vt:lpstr>
      <vt:lpstr>Task 6</vt:lpstr>
      <vt:lpstr>Steps of work </vt:lpstr>
      <vt:lpstr>Taxi Fare Estimation</vt:lpstr>
      <vt:lpstr>Data Prepration</vt:lpstr>
      <vt:lpstr>Data preparation</vt:lpstr>
      <vt:lpstr>Data preparation</vt:lpstr>
      <vt:lpstr>Data preparation</vt:lpstr>
      <vt:lpstr>Data preparation</vt:lpstr>
      <vt:lpstr>Data preparation</vt:lpstr>
      <vt:lpstr>Model development</vt:lpstr>
      <vt:lpstr>Model development</vt:lpstr>
      <vt:lpstr>Model Development</vt:lpstr>
      <vt:lpstr>Model Development</vt:lpstr>
      <vt:lpstr>Model Development</vt:lpstr>
      <vt:lpstr>Model Development</vt:lpstr>
      <vt:lpstr>Model Development</vt:lpstr>
      <vt:lpstr>Model Development</vt:lpstr>
      <vt:lpstr>Model Evaluation and Comparison </vt:lpstr>
      <vt:lpstr>Linear regression</vt:lpstr>
      <vt:lpstr>Linear polynomial regression</vt:lpstr>
      <vt:lpstr>Random forest regression</vt:lpstr>
      <vt:lpstr>Model evaluation and comparison </vt:lpstr>
      <vt:lpstr>Model evaluation and comparison </vt:lpstr>
      <vt:lpstr>Model evaluation and comparison </vt:lpstr>
      <vt:lpstr>Model evaluation and comparison </vt:lpstr>
      <vt:lpstr>Interface design and implementation </vt:lpstr>
      <vt:lpstr>Interface design and implementation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es-Mlak.Monoem2026</dc:creator>
  <cp:lastModifiedBy>es-Mlak.Monoem2026</cp:lastModifiedBy>
  <cp:revision>2</cp:revision>
  <dcterms:created xsi:type="dcterms:W3CDTF">2025-08-13T18:46:12Z</dcterms:created>
  <dcterms:modified xsi:type="dcterms:W3CDTF">2025-08-14T06:33:37Z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